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8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5" r:id="rId13"/>
    <p:sldId id="266" r:id="rId14"/>
    <p:sldId id="277" r:id="rId15"/>
    <p:sldId id="278" r:id="rId16"/>
    <p:sldId id="267" r:id="rId17"/>
    <p:sldId id="268" r:id="rId18"/>
    <p:sldId id="269" r:id="rId19"/>
    <p:sldId id="270" r:id="rId20"/>
    <p:sldId id="273" r:id="rId21"/>
    <p:sldId id="274" r:id="rId22"/>
    <p:sldId id="271" r:id="rId23"/>
    <p:sldId id="276" r:id="rId24"/>
    <p:sldId id="272" r:id="rId25"/>
    <p:sldId id="282" r:id="rId26"/>
    <p:sldId id="283" r:id="rId27"/>
    <p:sldId id="279" r:id="rId28"/>
    <p:sldId id="281" r:id="rId29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7AC76-0304-4FEB-9744-D22BCBEC13D4}" type="datetimeFigureOut">
              <a:rPr lang="pl-PL" smtClean="0"/>
              <a:t>2016-11-29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9E81C-0296-4461-9D05-27A05B4A29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0541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54A67-BC55-4CD8-80D0-03B95B11748B}" type="datetimeFigureOut">
              <a:rPr lang="pl-PL" smtClean="0"/>
              <a:t>2016-11-29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73EA1-1FAA-42FD-ADE3-F462B0698D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4341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774C-8EBE-45AE-A144-F217F33B460A}" type="datetimeFigureOut">
              <a:rPr lang="pl-PL" smtClean="0"/>
              <a:t>2016-11-29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36AD3-B4B5-479D-AAF5-454BD66BAC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3239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774C-8EBE-45AE-A144-F217F33B460A}" type="datetimeFigureOut">
              <a:rPr lang="pl-PL" smtClean="0"/>
              <a:t>2016-11-29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36AD3-B4B5-479D-AAF5-454BD66BAC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953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774C-8EBE-45AE-A144-F217F33B460A}" type="datetimeFigureOut">
              <a:rPr lang="pl-PL" smtClean="0"/>
              <a:t>2016-11-29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36AD3-B4B5-479D-AAF5-454BD66BAC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789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774C-8EBE-45AE-A144-F217F33B460A}" type="datetimeFigureOut">
              <a:rPr lang="pl-PL" smtClean="0"/>
              <a:t>2016-11-29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36AD3-B4B5-479D-AAF5-454BD66BAC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312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774C-8EBE-45AE-A144-F217F33B460A}" type="datetimeFigureOut">
              <a:rPr lang="pl-PL" smtClean="0"/>
              <a:t>2016-11-29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36AD3-B4B5-479D-AAF5-454BD66BAC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1215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774C-8EBE-45AE-A144-F217F33B460A}" type="datetimeFigureOut">
              <a:rPr lang="pl-PL" smtClean="0"/>
              <a:t>2016-11-29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36AD3-B4B5-479D-AAF5-454BD66BAC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7270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774C-8EBE-45AE-A144-F217F33B460A}" type="datetimeFigureOut">
              <a:rPr lang="pl-PL" smtClean="0"/>
              <a:t>2016-11-29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36AD3-B4B5-479D-AAF5-454BD66BAC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0655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774C-8EBE-45AE-A144-F217F33B460A}" type="datetimeFigureOut">
              <a:rPr lang="pl-PL" smtClean="0"/>
              <a:t>2016-11-29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36AD3-B4B5-479D-AAF5-454BD66BAC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102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774C-8EBE-45AE-A144-F217F33B460A}" type="datetimeFigureOut">
              <a:rPr lang="pl-PL" smtClean="0"/>
              <a:t>2016-11-29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36AD3-B4B5-479D-AAF5-454BD66BAC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911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774C-8EBE-45AE-A144-F217F33B460A}" type="datetimeFigureOut">
              <a:rPr lang="pl-PL" smtClean="0"/>
              <a:t>2016-11-29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36AD3-B4B5-479D-AAF5-454BD66BAC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7119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774C-8EBE-45AE-A144-F217F33B460A}" type="datetimeFigureOut">
              <a:rPr lang="pl-PL" smtClean="0"/>
              <a:t>2016-11-29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36AD3-B4B5-479D-AAF5-454BD66BAC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540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68000">
              <a:srgbClr val="9CB86E"/>
            </a:gs>
            <a:gs pos="100000">
              <a:srgbClr val="156B13">
                <a:lumMod val="41000"/>
                <a:lumOff val="59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C774C-8EBE-45AE-A144-F217F33B460A}" type="datetimeFigureOut">
              <a:rPr lang="pl-PL" smtClean="0"/>
              <a:t>2016-11-29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36AD3-B4B5-479D-AAF5-454BD66BAC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169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ludniowawarmia.pl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2564904"/>
            <a:ext cx="9144000" cy="1872208"/>
          </a:xfrm>
        </p:spPr>
        <p:txBody>
          <a:bodyPr>
            <a:normAutofit/>
          </a:bodyPr>
          <a:lstStyle/>
          <a:p>
            <a:r>
              <a:rPr lang="pl-PL" dirty="0" smtClean="0"/>
              <a:t>Spotkanie </a:t>
            </a:r>
            <a:r>
              <a:rPr lang="pl-PL" dirty="0" err="1" smtClean="0"/>
              <a:t>informacyjno</a:t>
            </a:r>
            <a:r>
              <a:rPr lang="pl-PL" dirty="0" smtClean="0"/>
              <a:t> –szkoleniowe</a:t>
            </a:r>
            <a:br>
              <a:rPr lang="pl-PL" dirty="0" smtClean="0"/>
            </a:b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Barczewo, Biskupiec, Gietrzwałd, Kolno, Olsztynek, Pasym, Purda, Stawiguda</a:t>
            </a:r>
            <a:endParaRPr lang="pl-PL" sz="2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75457" y="4643412"/>
            <a:ext cx="7393086" cy="1464568"/>
          </a:xfrm>
        </p:spPr>
        <p:txBody>
          <a:bodyPr>
            <a:normAutofit/>
          </a:bodyPr>
          <a:lstStyle/>
          <a:p>
            <a:r>
              <a:rPr lang="pl-PL" dirty="0"/>
              <a:t>		 		 		 </a:t>
            </a:r>
          </a:p>
          <a:p>
            <a:r>
              <a:rPr lang="pl-PL" dirty="0"/>
              <a:t> </a:t>
            </a:r>
          </a:p>
          <a:p>
            <a:pPr lvl="0"/>
            <a:r>
              <a:rPr lang="pl-PL" altLang="pl-PL" sz="11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„Europejski Fundusz Rolny na rzecz Rozwoju Obszarów Wiejskich: Europa inwestująca w obszary wiejskie</a:t>
            </a:r>
            <a:r>
              <a:rPr lang="pl-PL" altLang="pl-PL" sz="11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”</a:t>
            </a:r>
            <a:endParaRPr lang="pl-PL" altLang="pl-PL" sz="7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poludniowawarmia.pl/assets/img/public/logot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039" y="434380"/>
            <a:ext cx="3937921" cy="207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Obraz 3" descr="unia_now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14" y="5085184"/>
            <a:ext cx="9525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Obraz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384" y="5075659"/>
            <a:ext cx="581025" cy="581025"/>
          </a:xfrm>
          <a:prstGeom prst="rect">
            <a:avLst/>
          </a:prstGeom>
          <a:solidFill>
            <a:srgbClr val="FFFFFF"/>
          </a:solidFill>
        </p:spPr>
      </p:pic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107795"/>
              </p:ext>
            </p:extLst>
          </p:nvPr>
        </p:nvGraphicFramePr>
        <p:xfrm>
          <a:off x="4716016" y="5080421"/>
          <a:ext cx="571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r:id="rId6" imgW="2293200" imgH="2288520" progId="CorelDRAW.Graphic.14">
                  <p:embed/>
                </p:oleObj>
              </mc:Choice>
              <mc:Fallback>
                <p:oleObj r:id="rId6" imgW="2293200" imgH="2288520" progId="CorelDRAW.Graphic.1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5080421"/>
                        <a:ext cx="5715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Obraz 8" descr="PROW-2014-2020-logo-kolo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924" y="5085184"/>
            <a:ext cx="876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556337" y="1503834"/>
            <a:ext cx="203132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2190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53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/>
              <a:t>Podejmowanie działalności gospodarczej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Zobowiązania:</a:t>
            </a:r>
          </a:p>
          <a:p>
            <a:pPr lvl="1"/>
            <a:r>
              <a:rPr lang="pl-PL" dirty="0" smtClean="0"/>
              <a:t>utrzymanie działalności przez okres </a:t>
            </a:r>
            <a:r>
              <a:rPr lang="pl-PL" b="1" dirty="0" smtClean="0"/>
              <a:t>2 </a:t>
            </a:r>
            <a:r>
              <a:rPr lang="pl-PL" dirty="0" smtClean="0"/>
              <a:t>lat od dnia płatności końcowej</a:t>
            </a:r>
          </a:p>
          <a:p>
            <a:pPr lvl="1"/>
            <a:r>
              <a:rPr lang="pl-PL" dirty="0" smtClean="0"/>
              <a:t>zakup wyłącznie </a:t>
            </a:r>
            <a:r>
              <a:rPr lang="pl-PL" b="1" dirty="0" smtClean="0"/>
              <a:t>nowych </a:t>
            </a:r>
            <a:r>
              <a:rPr lang="pl-PL" dirty="0" smtClean="0"/>
              <a:t>środków trwałych</a:t>
            </a:r>
          </a:p>
          <a:p>
            <a:pPr lvl="1" algn="just"/>
            <a:r>
              <a:rPr lang="pl-PL" dirty="0" smtClean="0"/>
              <a:t>konieczność utworzenia minimum </a:t>
            </a:r>
            <a:r>
              <a:rPr lang="pl-PL" b="1" dirty="0" smtClean="0"/>
              <a:t>jednego miejsca pracy</a:t>
            </a:r>
            <a:r>
              <a:rPr lang="pl-PL" dirty="0" smtClean="0"/>
              <a:t> w formie samozatrudnienia lub </a:t>
            </a:r>
            <a:r>
              <a:rPr lang="pl-PL" dirty="0"/>
              <a:t>na podstawie umowy o pracę lub spółdzielczej umowy o </a:t>
            </a:r>
            <a:r>
              <a:rPr lang="pl-PL" dirty="0" smtClean="0"/>
              <a:t>pracę</a:t>
            </a:r>
          </a:p>
          <a:p>
            <a:pPr lvl="1" algn="just"/>
            <a:r>
              <a:rPr lang="pl-PL" b="1" dirty="0" smtClean="0">
                <a:solidFill>
                  <a:srgbClr val="FF0000"/>
                </a:solidFill>
              </a:rPr>
              <a:t>osiągnięcie co najmniej 30% zakładanego w biznesplanie ilościowego lub wartościowego poziomu sprzedaży w pierwszym roku po otrzymaniu płatności końcowej (biznes plan poz. 3.2)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0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/>
              <a:t>Podejmowanie działalności gospodarczej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Preferowane branże:</a:t>
            </a:r>
          </a:p>
          <a:p>
            <a:pPr lvl="1"/>
            <a:r>
              <a:rPr lang="pl-PL" dirty="0"/>
              <a:t>turystyka (w tym gastronomia, miejsca noclegowe, rekreacja, wypoczynek),</a:t>
            </a:r>
          </a:p>
          <a:p>
            <a:pPr lvl="1"/>
            <a:r>
              <a:rPr lang="pl-PL" dirty="0"/>
              <a:t>produkty lokalne, rzemiosło – rękodzieło, lokalne dziedzictwo (promowane projekty przyczyniają się do promowania, wytwarzania, kultywowania i promocji produktów lokalnych), </a:t>
            </a:r>
          </a:p>
          <a:p>
            <a:pPr lvl="1"/>
            <a:r>
              <a:rPr lang="pl-PL" dirty="0"/>
              <a:t>wdrażające technologie przyjazne środowisku / przeciwdziałające zmianom klimatu, </a:t>
            </a:r>
          </a:p>
          <a:p>
            <a:pPr lvl="1"/>
            <a:r>
              <a:rPr lang="pl-PL" dirty="0"/>
              <a:t>przedsięwzięcia </a:t>
            </a:r>
            <a:r>
              <a:rPr lang="pl-PL" dirty="0" smtClean="0"/>
              <a:t>innowacyjne oraz </a:t>
            </a:r>
            <a:r>
              <a:rPr lang="pl-PL" dirty="0"/>
              <a:t>zgodne z </a:t>
            </a:r>
            <a:r>
              <a:rPr lang="pl-PL" b="1" dirty="0"/>
              <a:t>inteligentnymi specjalizacjami województwa warmińsko-mazurskiego.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494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/>
              <a:t>Podejmowanie </a:t>
            </a:r>
            <a:r>
              <a:rPr lang="pl-PL" sz="3600" b="1" dirty="0"/>
              <a:t>działalności </a:t>
            </a:r>
            <a:r>
              <a:rPr lang="pl-PL" sz="3600" b="1" dirty="0" smtClean="0"/>
              <a:t>gospodarczej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9309" y="1124744"/>
            <a:ext cx="8867328" cy="5733256"/>
          </a:xfrm>
        </p:spPr>
        <p:txBody>
          <a:bodyPr>
            <a:normAutofit fontScale="55000" lnSpcReduction="20000"/>
          </a:bodyPr>
          <a:lstStyle/>
          <a:p>
            <a:r>
              <a:rPr lang="pl-PL" sz="4200" b="1" dirty="0" smtClean="0">
                <a:solidFill>
                  <a:srgbClr val="FF0000"/>
                </a:solidFill>
              </a:rPr>
              <a:t>Branże wykluczone z dofinansowania:</a:t>
            </a:r>
            <a:endParaRPr lang="pl-PL" sz="4200" b="1" dirty="0">
              <a:solidFill>
                <a:srgbClr val="FF0000"/>
              </a:solidFill>
            </a:endParaRPr>
          </a:p>
          <a:p>
            <a:pPr lvl="1" algn="just"/>
            <a:r>
              <a:rPr lang="pl-PL" sz="4200" dirty="0" smtClean="0"/>
              <a:t>działalność </a:t>
            </a:r>
            <a:r>
              <a:rPr lang="pl-PL" sz="4200" dirty="0"/>
              <a:t>usługowa wspomagająca rolnictwo i następująca po zbiorach;</a:t>
            </a:r>
          </a:p>
          <a:p>
            <a:pPr lvl="1" algn="just"/>
            <a:r>
              <a:rPr lang="pl-PL" sz="4200" dirty="0" smtClean="0"/>
              <a:t>górnictwo </a:t>
            </a:r>
            <a:r>
              <a:rPr lang="pl-PL" sz="4200" dirty="0"/>
              <a:t>i wydobywanie;</a:t>
            </a:r>
          </a:p>
          <a:p>
            <a:pPr lvl="1" algn="just"/>
            <a:r>
              <a:rPr lang="pl-PL" sz="4200" dirty="0" smtClean="0"/>
              <a:t>działalność </a:t>
            </a:r>
            <a:r>
              <a:rPr lang="pl-PL" sz="4200" dirty="0"/>
              <a:t>usługowa wspomagająca górnictwo i wydobywanie;</a:t>
            </a:r>
          </a:p>
          <a:p>
            <a:pPr lvl="1" algn="just"/>
            <a:r>
              <a:rPr lang="pl-PL" sz="4200" dirty="0"/>
              <a:t>p</a:t>
            </a:r>
            <a:r>
              <a:rPr lang="pl-PL" sz="4200" dirty="0" smtClean="0"/>
              <a:t>rzetwarzanie </a:t>
            </a:r>
            <a:r>
              <a:rPr lang="pl-PL" sz="4200" dirty="0"/>
              <a:t>i konserwowanie ryb, skorupiaków i mięczaków;</a:t>
            </a:r>
          </a:p>
          <a:p>
            <a:pPr lvl="1" algn="just"/>
            <a:r>
              <a:rPr lang="pl-PL" sz="4200" dirty="0" smtClean="0"/>
              <a:t>wytwarzanie </a:t>
            </a:r>
            <a:r>
              <a:rPr lang="pl-PL" sz="4200" dirty="0"/>
              <a:t>i przetwarzanie koksu i produktów rafinacji ropy naftowej;</a:t>
            </a:r>
          </a:p>
          <a:p>
            <a:pPr lvl="1" algn="just"/>
            <a:r>
              <a:rPr lang="pl-PL" sz="4200" dirty="0" smtClean="0"/>
              <a:t>produkcja </a:t>
            </a:r>
            <a:r>
              <a:rPr lang="pl-PL" sz="4200" dirty="0"/>
              <a:t>chemikaliów oraz wyrobów chemicznych;</a:t>
            </a:r>
          </a:p>
          <a:p>
            <a:pPr lvl="1" algn="just"/>
            <a:r>
              <a:rPr lang="pl-PL" sz="4200" dirty="0" smtClean="0"/>
              <a:t>produkcja </a:t>
            </a:r>
            <a:r>
              <a:rPr lang="pl-PL" sz="4200" dirty="0"/>
              <a:t>podstawowych substancji farmaceutycznych oraz leków i pozostałych </a:t>
            </a:r>
            <a:r>
              <a:rPr lang="pl-PL" sz="4200" dirty="0" smtClean="0"/>
              <a:t>wyrobów </a:t>
            </a:r>
            <a:r>
              <a:rPr lang="pl-PL" sz="4200" dirty="0"/>
              <a:t>farmaceutycznych;</a:t>
            </a:r>
          </a:p>
          <a:p>
            <a:pPr lvl="1" algn="just"/>
            <a:r>
              <a:rPr lang="pl-PL" sz="4200" dirty="0" smtClean="0"/>
              <a:t>produkcja </a:t>
            </a:r>
            <a:r>
              <a:rPr lang="pl-PL" sz="4200" dirty="0"/>
              <a:t>metali;</a:t>
            </a:r>
          </a:p>
          <a:p>
            <a:pPr lvl="1" algn="just"/>
            <a:r>
              <a:rPr lang="pl-PL" sz="4200" dirty="0" smtClean="0"/>
              <a:t>produkcja </a:t>
            </a:r>
            <a:r>
              <a:rPr lang="pl-PL" sz="4200" dirty="0"/>
              <a:t>pojazdów samochodowych, przyczep i naczep oraz motocykli;</a:t>
            </a:r>
          </a:p>
          <a:p>
            <a:pPr lvl="1" algn="just"/>
            <a:r>
              <a:rPr lang="pl-PL" sz="4200" dirty="0" smtClean="0"/>
              <a:t>transport </a:t>
            </a:r>
            <a:r>
              <a:rPr lang="pl-PL" sz="4200" dirty="0"/>
              <a:t>lotniczy i kolejowy;</a:t>
            </a:r>
          </a:p>
          <a:p>
            <a:pPr lvl="1" algn="just"/>
            <a:r>
              <a:rPr lang="pl-PL" sz="4200" dirty="0" smtClean="0"/>
              <a:t>gospodarka </a:t>
            </a:r>
            <a:r>
              <a:rPr lang="pl-PL" sz="4200" dirty="0"/>
              <a:t>magazynowa.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0585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 smtClean="0"/>
              <a:t>Podejmowanie działalności gospodarczej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Dofinansowanie </a:t>
            </a:r>
          </a:p>
          <a:p>
            <a:pPr lvl="1"/>
            <a:r>
              <a:rPr lang="pl-PL" dirty="0" smtClean="0"/>
              <a:t>60 000 zł wypłacane w dwóch transzach (80% i 20%)</a:t>
            </a:r>
          </a:p>
          <a:p>
            <a:pPr lvl="1" algn="just"/>
            <a:r>
              <a:rPr lang="pl-PL" dirty="0" smtClean="0"/>
              <a:t>bezzwrotna dotacja nie wymagająca wkładu własnego</a:t>
            </a:r>
          </a:p>
          <a:p>
            <a:pPr lvl="1" algn="just"/>
            <a:r>
              <a:rPr lang="pl-PL" dirty="0" smtClean="0"/>
              <a:t>po weryfikacji kosztowej wniosku minimum 70% kosztów kwalifikowanych musi zostać uznanych</a:t>
            </a:r>
          </a:p>
          <a:p>
            <a:pPr lvl="1" algn="just"/>
            <a:r>
              <a:rPr lang="pl-PL" dirty="0" smtClean="0"/>
              <a:t>nie ma obowiązku konkurencyjnego wyboru ale dla własnego bezpieczeństwa lepiej mieć 2-3 konkurencyjne oferty</a:t>
            </a:r>
          </a:p>
        </p:txBody>
      </p:sp>
    </p:spTree>
    <p:extLst>
      <p:ext uri="{BB962C8B-B14F-4D97-AF65-F5344CB8AC3E}">
        <p14:creationId xmlns:p14="http://schemas.microsoft.com/office/powerpoint/2010/main" val="295761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Podejmowanie działalności gospodarczej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Koszty kwalifikowane:</a:t>
            </a:r>
          </a:p>
          <a:p>
            <a:pPr lvl="1" algn="just"/>
            <a:r>
              <a:rPr lang="pl-PL" dirty="0" smtClean="0"/>
              <a:t>ogólne</a:t>
            </a:r>
            <a:r>
              <a:rPr lang="pl-PL" dirty="0"/>
              <a:t>, o których mowa w art. 45 ust. 2 lit. c rozporządzenia nr 1305/2013, zwane dalej "kosztami ogólnymi", </a:t>
            </a:r>
            <a:r>
              <a:rPr lang="pl-PL" dirty="0" smtClean="0"/>
              <a:t> (</a:t>
            </a:r>
            <a:r>
              <a:rPr lang="pl-PL" dirty="0"/>
              <a:t>takich jak honoraria architektów, </a:t>
            </a:r>
            <a:r>
              <a:rPr lang="pl-PL" dirty="0" smtClean="0"/>
              <a:t>inżynierów</a:t>
            </a:r>
            <a:r>
              <a:rPr lang="pl-PL" dirty="0"/>
              <a:t>, </a:t>
            </a:r>
            <a:r>
              <a:rPr lang="pl-PL" dirty="0" smtClean="0"/>
              <a:t>opłaty </a:t>
            </a:r>
            <a:r>
              <a:rPr lang="pl-PL" dirty="0"/>
              <a:t>za </a:t>
            </a:r>
            <a:r>
              <a:rPr lang="pl-PL" dirty="0" smtClean="0"/>
              <a:t>konsultacje</a:t>
            </a:r>
            <a:r>
              <a:rPr lang="pl-PL" dirty="0"/>
              <a:t>, </a:t>
            </a:r>
            <a:r>
              <a:rPr lang="pl-PL" dirty="0" smtClean="0"/>
              <a:t>opłaty </a:t>
            </a:r>
            <a:r>
              <a:rPr lang="pl-PL" dirty="0"/>
              <a:t>za doradztwo w zakresie </a:t>
            </a:r>
            <a:r>
              <a:rPr lang="pl-PL" dirty="0" smtClean="0"/>
              <a:t>zrównoważenia środo­wiskowego </a:t>
            </a:r>
            <a:r>
              <a:rPr lang="pl-PL" dirty="0"/>
              <a:t>i gospodarczego, w tym studia </a:t>
            </a:r>
            <a:r>
              <a:rPr lang="pl-PL" dirty="0" smtClean="0"/>
              <a:t>wykonalności.) – do 10% kosztów kwalifikowanych,</a:t>
            </a:r>
            <a:endParaRPr lang="pl-PL" dirty="0"/>
          </a:p>
          <a:p>
            <a:pPr lvl="1" algn="just"/>
            <a:r>
              <a:rPr lang="pl-PL" dirty="0" smtClean="0"/>
              <a:t>zakupu </a:t>
            </a:r>
            <a:r>
              <a:rPr lang="pl-PL" dirty="0"/>
              <a:t>robót budowlanych lub usług, </a:t>
            </a:r>
          </a:p>
          <a:p>
            <a:pPr lvl="1" algn="just"/>
            <a:r>
              <a:rPr lang="pl-PL" dirty="0" smtClean="0"/>
              <a:t>zakupu </a:t>
            </a:r>
            <a:r>
              <a:rPr lang="pl-PL" dirty="0"/>
              <a:t>lub rozwoju oprogramowania komputerowego oraz zakupu patentów, licencji lub wynagrodzeń za przeniesienie autorskich praw majątkowych lub znaków towarowych, </a:t>
            </a:r>
          </a:p>
          <a:p>
            <a:pPr lvl="1" algn="just"/>
            <a:r>
              <a:rPr lang="pl-PL" dirty="0" smtClean="0"/>
              <a:t>najmu </a:t>
            </a:r>
            <a:r>
              <a:rPr lang="pl-PL" dirty="0"/>
              <a:t>lub dzierżawy maszyn, wyposażenia lub nieruchomości, </a:t>
            </a:r>
          </a:p>
          <a:p>
            <a:pPr lvl="1" algn="just"/>
            <a:r>
              <a:rPr lang="pl-PL" dirty="0" smtClean="0"/>
              <a:t>zakupu </a:t>
            </a:r>
            <a:r>
              <a:rPr lang="pl-PL" dirty="0"/>
              <a:t>nowych maszyn lub wyposażenia, </a:t>
            </a:r>
          </a:p>
        </p:txBody>
      </p:sp>
    </p:spTree>
    <p:extLst>
      <p:ext uri="{BB962C8B-B14F-4D97-AF65-F5344CB8AC3E}">
        <p14:creationId xmlns:p14="http://schemas.microsoft.com/office/powerpoint/2010/main" val="84265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Podejmowanie działalności gospodarczej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/>
            <a:r>
              <a:rPr lang="pl-PL" dirty="0"/>
              <a:t>zakupu środków transportu, z wyłączeniem zakupu samochodów osobowych przeznaczonych do przewozu mniej niż 8 osób łącznie z kierowcą, </a:t>
            </a:r>
          </a:p>
          <a:p>
            <a:pPr lvl="1" algn="just"/>
            <a:r>
              <a:rPr lang="pl-PL" dirty="0"/>
              <a:t>zakupu rzeczy innych niż wymienione w pkt 5 i 6, w tym materiałów,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354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Rozwój działalności gospodarczej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l-PL" dirty="0" smtClean="0"/>
              <a:t>Kto może składać wniosek:</a:t>
            </a:r>
          </a:p>
          <a:p>
            <a:pPr lvl="1" algn="just"/>
            <a:r>
              <a:rPr lang="pl-PL" dirty="0" smtClean="0"/>
              <a:t>osoba </a:t>
            </a:r>
            <a:r>
              <a:rPr lang="pl-PL" dirty="0"/>
              <a:t>fizyczna, jeżeli miejsce oznaczone adresem pod którym wykonuje działalność gospodarczą znajduje się na obszarze objętym LSR</a:t>
            </a:r>
          </a:p>
          <a:p>
            <a:pPr lvl="1" algn="just"/>
            <a:r>
              <a:rPr lang="pl-PL" dirty="0" smtClean="0"/>
              <a:t>osoba </a:t>
            </a:r>
            <a:r>
              <a:rPr lang="pl-PL" dirty="0"/>
              <a:t>prawna z wyłączeniem województwa, jeżeli siedziba tej osoby lub jej oddziału znajduje się na obszarze objętym LSR</a:t>
            </a:r>
          </a:p>
          <a:p>
            <a:pPr lvl="1" algn="just"/>
            <a:r>
              <a:rPr lang="pl-PL" dirty="0"/>
              <a:t>jednostka organizacyjna nie posiadająca osobowości prawnej, której ustawa przyznaje zdolność prawną, jeżeli siedziba tej osoby lub jej oddziału znajduje się na obszarze objętym </a:t>
            </a:r>
            <a:r>
              <a:rPr lang="pl-PL" dirty="0" smtClean="0"/>
              <a:t>LSR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050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Rozwój działalności gospodarczej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 algn="just"/>
            <a:r>
              <a:rPr lang="pl-PL" dirty="0" smtClean="0"/>
              <a:t>podmiot ubiegający się o jej przyznanie w okresie 3 lat poprzedzających dzień złożenia wniosku o przyznanie pomocy wykonywał łącznie przez co najmniej 365 dni działalność gospodarczą, do której stosuje się przepisy ustawy z dnia 2 lipca 2004 r. o swobodzie działalności gospodarczej oraz nadal wykonuje tę działalność</a:t>
            </a:r>
          </a:p>
          <a:p>
            <a:pPr lvl="1" algn="just"/>
            <a:r>
              <a:rPr lang="pl-PL" dirty="0" smtClean="0"/>
              <a:t>której został nadany numer identyfikacyjny w trybie przepisów o krajowym systemie ewidencji producentów, ewidencji gospodarstw rolnych oraz ewidencji wniosków o przyznanie płatności, (biuro terenowe ARiMR)</a:t>
            </a:r>
          </a:p>
          <a:p>
            <a:pPr lvl="1" algn="just"/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343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Rozwój działalności gospodarczej</a:t>
            </a:r>
            <a:endParaRPr lang="pl-PL" b="1" dirty="0"/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smtClean="0"/>
              <a:t>Preferowane grupy docelowe:</a:t>
            </a:r>
          </a:p>
          <a:p>
            <a:pPr lvl="1" algn="just"/>
            <a:r>
              <a:rPr lang="pl-PL" dirty="0"/>
              <a:t>osoby w wieku do 40 roku życia lub</a:t>
            </a:r>
          </a:p>
          <a:p>
            <a:pPr lvl="1" algn="just"/>
            <a:r>
              <a:rPr lang="pl-PL" dirty="0"/>
              <a:t>osoby w wieku powyżej 50 roku życia lub</a:t>
            </a:r>
          </a:p>
          <a:p>
            <a:pPr lvl="1" algn="just"/>
            <a:r>
              <a:rPr lang="pl-PL" dirty="0"/>
              <a:t>kobiety lub</a:t>
            </a:r>
          </a:p>
          <a:p>
            <a:pPr lvl="1" algn="just"/>
            <a:r>
              <a:rPr lang="pl-PL" dirty="0"/>
              <a:t>osoby z orzeczona </a:t>
            </a:r>
            <a:r>
              <a:rPr lang="pl-PL" dirty="0" smtClean="0"/>
              <a:t>niepełnosprawnością</a:t>
            </a:r>
          </a:p>
          <a:p>
            <a:pPr algn="just"/>
            <a:r>
              <a:rPr lang="pl-PL" dirty="0" smtClean="0"/>
              <a:t>Jeżeli ktoś nie mieści się w tej definicji dalej </a:t>
            </a:r>
            <a:r>
              <a:rPr lang="pl-PL" b="1" dirty="0" smtClean="0"/>
              <a:t>ma szansę </a:t>
            </a:r>
            <a:r>
              <a:rPr lang="pl-PL" dirty="0" smtClean="0"/>
              <a:t>otrzymać dofinansowanie!</a:t>
            </a:r>
          </a:p>
        </p:txBody>
      </p:sp>
    </p:spTree>
    <p:extLst>
      <p:ext uri="{BB962C8B-B14F-4D97-AF65-F5344CB8AC3E}">
        <p14:creationId xmlns:p14="http://schemas.microsoft.com/office/powerpoint/2010/main" val="17152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Rozwój działalności gospodarczej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 smtClean="0"/>
              <a:t>Zobowiązania:</a:t>
            </a:r>
          </a:p>
          <a:p>
            <a:pPr lvl="1" algn="just"/>
            <a:r>
              <a:rPr lang="pl-PL" dirty="0" smtClean="0"/>
              <a:t>utrzymanie działalności przez okres </a:t>
            </a:r>
            <a:r>
              <a:rPr lang="pl-PL" b="1" dirty="0" smtClean="0"/>
              <a:t>trzech </a:t>
            </a:r>
            <a:r>
              <a:rPr lang="pl-PL" dirty="0" smtClean="0"/>
              <a:t>lat od dnia płatności końcowej</a:t>
            </a:r>
          </a:p>
          <a:p>
            <a:pPr lvl="1" algn="just"/>
            <a:r>
              <a:rPr lang="pl-PL" dirty="0" smtClean="0"/>
              <a:t>zakup wyłącznie </a:t>
            </a:r>
            <a:r>
              <a:rPr lang="pl-PL" b="1" dirty="0" smtClean="0"/>
              <a:t>nowych </a:t>
            </a:r>
            <a:r>
              <a:rPr lang="pl-PL" dirty="0" smtClean="0"/>
              <a:t>środków trwałych</a:t>
            </a:r>
          </a:p>
          <a:p>
            <a:pPr lvl="1" algn="just"/>
            <a:r>
              <a:rPr lang="pl-PL" dirty="0" smtClean="0"/>
              <a:t>udokumentowane konkurencyjności poniesionych wydatków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475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Jakie działania? Kiedy konkurs?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b="1" dirty="0" smtClean="0"/>
              <a:t>podejmowanie działalności gospodarczej</a:t>
            </a:r>
          </a:p>
          <a:p>
            <a:r>
              <a:rPr lang="pl-PL" b="1" dirty="0" smtClean="0"/>
              <a:t>rozwijanie działalności gospodarczej</a:t>
            </a:r>
          </a:p>
          <a:p>
            <a:endParaRPr lang="pl-PL" sz="3600" dirty="0"/>
          </a:p>
          <a:p>
            <a:r>
              <a:rPr lang="pl-PL" sz="3600" dirty="0" smtClean="0"/>
              <a:t>Data ogłoszenia konkursu: </a:t>
            </a:r>
          </a:p>
          <a:p>
            <a:pPr marL="0" indent="0">
              <a:buNone/>
            </a:pPr>
            <a:r>
              <a:rPr lang="pl-PL" sz="3600" dirty="0"/>
              <a:t>	</a:t>
            </a:r>
            <a:r>
              <a:rPr lang="pl-PL" sz="3600" dirty="0" smtClean="0"/>
              <a:t>				</a:t>
            </a:r>
            <a:r>
              <a:rPr lang="pl-PL" sz="3600" b="1" dirty="0" smtClean="0"/>
              <a:t>grudzień 2016 r. </a:t>
            </a:r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2707591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Rozwój działalności gospodarczej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algn="just"/>
            <a:r>
              <a:rPr lang="pl-PL" dirty="0" smtClean="0"/>
              <a:t>konieczność utworzenia minimum </a:t>
            </a:r>
            <a:r>
              <a:rPr lang="pl-PL" b="1" dirty="0" smtClean="0"/>
              <a:t>jednego miejsca pracy</a:t>
            </a:r>
            <a:r>
              <a:rPr lang="pl-PL" dirty="0" smtClean="0"/>
              <a:t> na podstawie umowy o pracę lub spółdzielczej umowy o pracę</a:t>
            </a:r>
          </a:p>
          <a:p>
            <a:pPr lvl="1" algn="just"/>
            <a:r>
              <a:rPr lang="pl-PL" dirty="0" smtClean="0"/>
              <a:t>utrzymanie średniego stanu zatrudnienia z 12 miesięcznego okresu poprzedzającego złożenie wniosku</a:t>
            </a:r>
          </a:p>
          <a:p>
            <a:pPr lvl="1" algn="just"/>
            <a:r>
              <a:rPr lang="pl-PL" dirty="0" smtClean="0"/>
              <a:t>osiągnięcie co najmniej 30% zakładanego w biznesplanie ilościowego lub wartościowego poziomu sprzedaży w pierwszym roku po otrzymaniu płatności końcowej (biznesplan poz. </a:t>
            </a:r>
            <a:r>
              <a:rPr lang="pl-PL" smtClean="0"/>
              <a:t>3.2)</a:t>
            </a: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627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Rozwój działalności gospodarczej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Zasady konkurencyjności:</a:t>
            </a:r>
          </a:p>
          <a:p>
            <a:pPr lvl="1" algn="just"/>
            <a:r>
              <a:rPr lang="pl-PL" dirty="0" smtClean="0"/>
              <a:t>Należy upublicznić zapytanie ofertowe na specjalnej stronie ministerstwa, a dopóki jej nie ma wysłanie oferty do 3 potencjalnych wykonawców (o ile istnieją) oraz umieszczenie na własnej stronie internetowej (o ile taka się posiada)</a:t>
            </a:r>
          </a:p>
          <a:p>
            <a:pPr lvl="1" algn="just"/>
            <a:r>
              <a:rPr lang="pl-PL" dirty="0" smtClean="0"/>
              <a:t>Jeżeli wpłynie tylko jedna oferta to wymóg uznaje się za spełniony</a:t>
            </a:r>
          </a:p>
          <a:p>
            <a:pPr lvl="1" algn="just"/>
            <a:r>
              <a:rPr lang="pl-PL" dirty="0" smtClean="0"/>
              <a:t>Jeżeli nie wpłynie żadna oferta (bądź wszystkie zostały odrzucone) zapytanie należy powtórzyć do momentu otrzymania minimum jednej oferty</a:t>
            </a:r>
          </a:p>
          <a:p>
            <a:pPr lvl="1" algn="just"/>
            <a:r>
              <a:rPr lang="pl-PL" dirty="0" smtClean="0"/>
              <a:t>Za niestosowanie zasad konkurencyjności grożą sankcję włącznie z obniżeniem kwoty dotacji.</a:t>
            </a:r>
          </a:p>
        </p:txBody>
      </p:sp>
    </p:spTree>
    <p:extLst>
      <p:ext uri="{BB962C8B-B14F-4D97-AF65-F5344CB8AC3E}">
        <p14:creationId xmlns:p14="http://schemas.microsoft.com/office/powerpoint/2010/main" val="397910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Rozwój działalności gospodarczej</a:t>
            </a:r>
            <a:endParaRPr lang="pl-PL" b="1" dirty="0"/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Preferowane branże:</a:t>
            </a:r>
          </a:p>
          <a:p>
            <a:pPr lvl="1" algn="just"/>
            <a:r>
              <a:rPr lang="pl-PL" dirty="0"/>
              <a:t>turystyka (w tym gastronomia, miejsca noclegowe, rekreacja, wypoczynek),</a:t>
            </a:r>
          </a:p>
          <a:p>
            <a:pPr lvl="1" algn="just"/>
            <a:r>
              <a:rPr lang="pl-PL" dirty="0"/>
              <a:t>produkty lokalne, rzemiosło – rękodzieło, lokalne dziedzictwo (promowane projekty przyczyniają się do promowania, wytwarzania, kultywowania i promocji produktów lokalnych), </a:t>
            </a:r>
          </a:p>
          <a:p>
            <a:pPr lvl="1" algn="just"/>
            <a:r>
              <a:rPr lang="pl-PL" dirty="0"/>
              <a:t>wdrażające technologie przyjazne środowisku / przeciwdziałające zmianom klimatu, </a:t>
            </a:r>
          </a:p>
          <a:p>
            <a:pPr lvl="1" algn="just"/>
            <a:r>
              <a:rPr lang="pl-PL" dirty="0"/>
              <a:t>przedsięwzięcia innowacyjne, zgodne z </a:t>
            </a:r>
            <a:r>
              <a:rPr lang="pl-PL" b="1" dirty="0"/>
              <a:t>inteligentnymi specjalizacjami województwa warmińsko-mazurskiego.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732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Rozwój działalności gospodarczej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>
          <a:xfrm>
            <a:off x="-9309" y="1124744"/>
            <a:ext cx="8867328" cy="5733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200" b="1" dirty="0" smtClean="0">
                <a:solidFill>
                  <a:srgbClr val="FF0000"/>
                </a:solidFill>
              </a:rPr>
              <a:t>Branże wykluczone z dofinansowania:</a:t>
            </a:r>
          </a:p>
          <a:p>
            <a:pPr lvl="1" algn="just"/>
            <a:r>
              <a:rPr lang="pl-PL" sz="4200" dirty="0" smtClean="0"/>
              <a:t>działalność usługowa wspomagająca rolnictwo i następująca po zbiorach;</a:t>
            </a:r>
          </a:p>
          <a:p>
            <a:pPr lvl="1" algn="just"/>
            <a:r>
              <a:rPr lang="pl-PL" sz="4200" dirty="0" smtClean="0"/>
              <a:t>górnictwo i wydobywanie;</a:t>
            </a:r>
          </a:p>
          <a:p>
            <a:pPr lvl="1" algn="just"/>
            <a:r>
              <a:rPr lang="pl-PL" sz="4200" dirty="0" smtClean="0"/>
              <a:t>działalność usługowa wspomagająca górnictwo i wydobywanie;</a:t>
            </a:r>
          </a:p>
          <a:p>
            <a:pPr lvl="1" algn="just"/>
            <a:r>
              <a:rPr lang="pl-PL" sz="4200" dirty="0" smtClean="0"/>
              <a:t>przetwarzanie i konserwowanie ryb, skorupiaków i mięczaków;</a:t>
            </a:r>
          </a:p>
          <a:p>
            <a:pPr lvl="1" algn="just"/>
            <a:r>
              <a:rPr lang="pl-PL" sz="4200" dirty="0" smtClean="0"/>
              <a:t>wytwarzanie i przetwarzanie koksu i produktów rafinacji ropy naftowej;</a:t>
            </a:r>
          </a:p>
          <a:p>
            <a:pPr lvl="1" algn="just"/>
            <a:r>
              <a:rPr lang="pl-PL" sz="4200" dirty="0" smtClean="0"/>
              <a:t>produkcja chemikaliów oraz wyrobów chemicznych;</a:t>
            </a:r>
          </a:p>
          <a:p>
            <a:pPr lvl="1" algn="just"/>
            <a:r>
              <a:rPr lang="pl-PL" sz="4200" dirty="0" smtClean="0"/>
              <a:t>produkcja podstawowych substancji farmaceutycznych oraz leków i pozostałych wyrobów farmaceutycznych;</a:t>
            </a:r>
          </a:p>
          <a:p>
            <a:pPr lvl="1" algn="just"/>
            <a:r>
              <a:rPr lang="pl-PL" sz="4200" dirty="0" smtClean="0"/>
              <a:t>produkcja metali;</a:t>
            </a:r>
          </a:p>
          <a:p>
            <a:pPr lvl="1" algn="just"/>
            <a:r>
              <a:rPr lang="pl-PL" sz="4200" dirty="0" smtClean="0"/>
              <a:t>produkcja pojazdów samochodowych, przyczep i naczep oraz motocykli;</a:t>
            </a:r>
          </a:p>
          <a:p>
            <a:pPr lvl="1" algn="just"/>
            <a:r>
              <a:rPr lang="pl-PL" sz="4200" dirty="0" smtClean="0"/>
              <a:t>transport lotniczy i kolejowy;</a:t>
            </a:r>
          </a:p>
          <a:p>
            <a:pPr lvl="1" algn="just"/>
            <a:r>
              <a:rPr lang="pl-PL" sz="4200" dirty="0" smtClean="0"/>
              <a:t>gospodarka magazynowa.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992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Rozwój działalności gospodarczej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smtClean="0"/>
              <a:t>Dofinansowanie </a:t>
            </a:r>
          </a:p>
          <a:p>
            <a:pPr lvl="1" algn="just"/>
            <a:r>
              <a:rPr lang="pl-PL" dirty="0" smtClean="0"/>
              <a:t>maksymalna kwota dofinansowania 300 000 zł</a:t>
            </a:r>
          </a:p>
          <a:p>
            <a:pPr lvl="1" algn="just"/>
            <a:r>
              <a:rPr lang="pl-PL" dirty="0" smtClean="0"/>
              <a:t>maksymalny poziom pomocy 70%</a:t>
            </a:r>
          </a:p>
          <a:p>
            <a:pPr lvl="1" algn="just"/>
            <a:r>
              <a:rPr lang="pl-PL" dirty="0" smtClean="0"/>
              <a:t>środki są refundowane po zakończeniu działania</a:t>
            </a:r>
          </a:p>
          <a:p>
            <a:pPr lvl="1" algn="just"/>
            <a:r>
              <a:rPr lang="pl-PL" dirty="0" smtClean="0"/>
              <a:t>maksymalnie 2 etapy</a:t>
            </a:r>
          </a:p>
          <a:p>
            <a:pPr lvl="1" algn="just"/>
            <a:r>
              <a:rPr lang="pl-PL" dirty="0" smtClean="0"/>
              <a:t>nową osobę trzeba zatrudnić przed złożeniem wniosku o płatność końcową</a:t>
            </a:r>
          </a:p>
          <a:p>
            <a:pPr marL="457200" lvl="1" indent="0" algn="just">
              <a:buNone/>
            </a:pPr>
            <a:endParaRPr lang="pl-PL" dirty="0" smtClean="0"/>
          </a:p>
          <a:p>
            <a:pPr lvl="1"/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1352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Rozwój działalności gospodarczej</a:t>
            </a:r>
            <a:endParaRPr lang="pl-PL" dirty="0"/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Koszty kwalifikowane:</a:t>
            </a:r>
          </a:p>
          <a:p>
            <a:pPr lvl="1" algn="just"/>
            <a:r>
              <a:rPr lang="pl-PL" dirty="0" smtClean="0"/>
              <a:t>ogólne</a:t>
            </a:r>
            <a:r>
              <a:rPr lang="pl-PL" dirty="0"/>
              <a:t>, o których mowa w art. 45 ust. 2 lit. c rozporządzenia nr 1305/2013, zwane dalej "kosztami ogólnymi", </a:t>
            </a:r>
            <a:r>
              <a:rPr lang="pl-PL" dirty="0" smtClean="0"/>
              <a:t> (</a:t>
            </a:r>
            <a:r>
              <a:rPr lang="pl-PL" dirty="0"/>
              <a:t>takich jak honoraria architektów, </a:t>
            </a:r>
            <a:r>
              <a:rPr lang="pl-PL" dirty="0" smtClean="0"/>
              <a:t>inżynierów</a:t>
            </a:r>
            <a:r>
              <a:rPr lang="pl-PL" dirty="0"/>
              <a:t>, </a:t>
            </a:r>
            <a:r>
              <a:rPr lang="pl-PL" dirty="0" smtClean="0"/>
              <a:t>opłaty </a:t>
            </a:r>
            <a:r>
              <a:rPr lang="pl-PL" dirty="0"/>
              <a:t>za </a:t>
            </a:r>
            <a:r>
              <a:rPr lang="pl-PL" dirty="0" smtClean="0"/>
              <a:t>konsultacje</a:t>
            </a:r>
            <a:r>
              <a:rPr lang="pl-PL" dirty="0"/>
              <a:t>, </a:t>
            </a:r>
            <a:r>
              <a:rPr lang="pl-PL" dirty="0" smtClean="0"/>
              <a:t>opłaty </a:t>
            </a:r>
            <a:r>
              <a:rPr lang="pl-PL" dirty="0"/>
              <a:t>za doradztwo w zakresie </a:t>
            </a:r>
            <a:r>
              <a:rPr lang="pl-PL" dirty="0" smtClean="0"/>
              <a:t>zrównoważenia środo­wiskowego </a:t>
            </a:r>
            <a:r>
              <a:rPr lang="pl-PL" dirty="0"/>
              <a:t>i gospodarczego, w tym studia </a:t>
            </a:r>
            <a:r>
              <a:rPr lang="pl-PL" dirty="0" smtClean="0"/>
              <a:t>wykonalności.) – do 10% kosztów kwalifikowanych,</a:t>
            </a:r>
            <a:endParaRPr lang="pl-PL" dirty="0"/>
          </a:p>
          <a:p>
            <a:pPr lvl="1" algn="just"/>
            <a:r>
              <a:rPr lang="pl-PL" dirty="0" smtClean="0"/>
              <a:t>zakupu </a:t>
            </a:r>
            <a:r>
              <a:rPr lang="pl-PL" dirty="0"/>
              <a:t>robót budowlanych lub usług, </a:t>
            </a:r>
          </a:p>
          <a:p>
            <a:pPr lvl="1" algn="just"/>
            <a:r>
              <a:rPr lang="pl-PL" dirty="0" smtClean="0"/>
              <a:t>zakupu </a:t>
            </a:r>
            <a:r>
              <a:rPr lang="pl-PL" dirty="0"/>
              <a:t>lub rozwoju oprogramowania komputerowego oraz zakupu patentów, licencji lub wynagrodzeń za przeniesienie autorskich praw majątkowych lub znaków towarowych, </a:t>
            </a:r>
          </a:p>
          <a:p>
            <a:pPr lvl="1" algn="just"/>
            <a:r>
              <a:rPr lang="pl-PL" dirty="0" smtClean="0"/>
              <a:t>najmu </a:t>
            </a:r>
            <a:r>
              <a:rPr lang="pl-PL" dirty="0"/>
              <a:t>lub dzierżawy maszyn, wyposażenia lub nieruchomości, </a:t>
            </a:r>
          </a:p>
          <a:p>
            <a:pPr lvl="1" algn="just"/>
            <a:r>
              <a:rPr lang="pl-PL" dirty="0" smtClean="0"/>
              <a:t>zakupu </a:t>
            </a:r>
            <a:r>
              <a:rPr lang="pl-PL" dirty="0"/>
              <a:t>nowych maszyn lub wyposażenia, </a:t>
            </a:r>
          </a:p>
        </p:txBody>
      </p:sp>
    </p:spTree>
    <p:extLst>
      <p:ext uri="{BB962C8B-B14F-4D97-AF65-F5344CB8AC3E}">
        <p14:creationId xmlns:p14="http://schemas.microsoft.com/office/powerpoint/2010/main" val="329633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Rozwój działalności gospodarczej</a:t>
            </a:r>
            <a:endParaRPr lang="pl-PL" dirty="0"/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/>
            <a:r>
              <a:rPr lang="pl-PL" dirty="0"/>
              <a:t>zakupu środków transportu, z wyłączeniem zakupu samochodów osobowych przeznaczonych do przewozu mniej niż 8 osób łącznie z kierowcą, </a:t>
            </a:r>
            <a:r>
              <a:rPr lang="pl-PL" dirty="0" smtClean="0"/>
              <a:t>(30% kosztów kwalifikowanych po odjęciu kosztów ogólnych)</a:t>
            </a:r>
            <a:endParaRPr lang="pl-PL" dirty="0"/>
          </a:p>
          <a:p>
            <a:pPr lvl="1" algn="just"/>
            <a:r>
              <a:rPr lang="pl-PL" dirty="0"/>
              <a:t>zakupu rzeczy innych niż wymienione w pkt 5 i 6, w tym materiałów,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627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-609"/>
            <a:ext cx="8229600" cy="1143000"/>
          </a:xfrm>
        </p:spPr>
        <p:txBody>
          <a:bodyPr>
            <a:normAutofit/>
          </a:bodyPr>
          <a:lstStyle/>
          <a:p>
            <a:r>
              <a:rPr lang="pl-PL" sz="6000" b="1" dirty="0" smtClean="0"/>
              <a:t>Terminy</a:t>
            </a:r>
            <a:endParaRPr lang="pl-PL" sz="6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88632"/>
          </a:xfrm>
        </p:spPr>
        <p:txBody>
          <a:bodyPr>
            <a:normAutofit fontScale="77500" lnSpcReduction="20000"/>
          </a:bodyPr>
          <a:lstStyle/>
          <a:p>
            <a:pPr lvl="0" algn="just"/>
            <a:r>
              <a:rPr lang="pl-PL" dirty="0"/>
              <a:t>Ogłoszenie o naborze pojawi sią na stronie internetowej </a:t>
            </a:r>
            <a:r>
              <a:rPr lang="pl-PL" u="sng" dirty="0">
                <a:hlinkClick r:id="rId2"/>
              </a:rPr>
              <a:t>www.poludniowawarmia.pl</a:t>
            </a:r>
            <a:r>
              <a:rPr lang="pl-PL" dirty="0"/>
              <a:t> </a:t>
            </a:r>
            <a:r>
              <a:rPr lang="pl-PL" b="1" dirty="0" smtClean="0">
                <a:solidFill>
                  <a:srgbClr val="FF0000"/>
                </a:solidFill>
              </a:rPr>
              <a:t>14 </a:t>
            </a:r>
            <a:r>
              <a:rPr lang="pl-PL" b="1" dirty="0">
                <a:solidFill>
                  <a:srgbClr val="FF0000"/>
                </a:solidFill>
              </a:rPr>
              <a:t>dni </a:t>
            </a:r>
            <a:r>
              <a:rPr lang="pl-PL" dirty="0"/>
              <a:t>przed planowanym terminem rozpoczęciu biegu terminu składania tych </a:t>
            </a:r>
            <a:r>
              <a:rPr lang="pl-PL" dirty="0" smtClean="0"/>
              <a:t>wniosków</a:t>
            </a:r>
            <a:endParaRPr lang="pl-PL" b="1" dirty="0">
              <a:solidFill>
                <a:srgbClr val="FF0000"/>
              </a:solidFill>
            </a:endParaRPr>
          </a:p>
          <a:p>
            <a:pPr lvl="0" algn="just"/>
            <a:r>
              <a:rPr lang="pl-PL" dirty="0"/>
              <a:t>Termin składania wniosków (nie krótszy niż 14 dni i nie dłuższy niż 30 dni) </a:t>
            </a:r>
            <a:r>
              <a:rPr lang="pl-PL" b="1" dirty="0">
                <a:solidFill>
                  <a:srgbClr val="FF0000"/>
                </a:solidFill>
              </a:rPr>
              <a:t>– </a:t>
            </a:r>
            <a:r>
              <a:rPr lang="pl-PL" b="1" dirty="0" smtClean="0">
                <a:solidFill>
                  <a:srgbClr val="FF0000"/>
                </a:solidFill>
              </a:rPr>
              <a:t>19.12.2016-16.02.2016 r.</a:t>
            </a:r>
            <a:endParaRPr lang="pl-PL" b="1" dirty="0">
              <a:solidFill>
                <a:srgbClr val="FF0000"/>
              </a:solidFill>
            </a:endParaRPr>
          </a:p>
          <a:p>
            <a:pPr lvl="0" algn="just"/>
            <a:r>
              <a:rPr lang="pl-PL" dirty="0"/>
              <a:t>Ocena i przekazanie do Urzędu Marszałkowskiego w Olsztynie – </a:t>
            </a:r>
            <a:r>
              <a:rPr lang="pl-PL" b="1" dirty="0" smtClean="0">
                <a:solidFill>
                  <a:srgbClr val="FF0000"/>
                </a:solidFill>
              </a:rPr>
              <a:t>do 45 </a:t>
            </a:r>
            <a:r>
              <a:rPr lang="pl-PL" b="1" dirty="0">
                <a:solidFill>
                  <a:srgbClr val="FF0000"/>
                </a:solidFill>
              </a:rPr>
              <a:t>dni </a:t>
            </a:r>
          </a:p>
          <a:p>
            <a:pPr lvl="0" algn="just"/>
            <a:r>
              <a:rPr lang="pl-PL" dirty="0"/>
              <a:t>Rozpatrzenie wniosku w terminie </a:t>
            </a:r>
            <a:r>
              <a:rPr lang="pl-PL" b="1" dirty="0">
                <a:solidFill>
                  <a:srgbClr val="FF0000"/>
                </a:solidFill>
              </a:rPr>
              <a:t>3 miesięcy </a:t>
            </a:r>
            <a:r>
              <a:rPr lang="pl-PL" dirty="0"/>
              <a:t>od dnia przekazania tego wniosku przez LGD do Urzędu Marszałkowskiego w Olsztynie oraz czas na ewentualne uzupełnienie oczywistych omyłek – </a:t>
            </a:r>
            <a:r>
              <a:rPr lang="pl-PL" b="1" dirty="0">
                <a:solidFill>
                  <a:srgbClr val="FF0000"/>
                </a:solidFill>
              </a:rPr>
              <a:t>7 dni</a:t>
            </a:r>
            <a:r>
              <a:rPr lang="pl-PL" dirty="0"/>
              <a:t>. </a:t>
            </a:r>
          </a:p>
          <a:p>
            <a:pPr lvl="0" algn="just"/>
            <a:r>
              <a:rPr lang="pl-PL" dirty="0" smtClean="0"/>
              <a:t>Realizacja </a:t>
            </a:r>
            <a:r>
              <a:rPr lang="pl-PL" dirty="0"/>
              <a:t>operacji maksymalnie </a:t>
            </a:r>
            <a:r>
              <a:rPr lang="pl-PL" b="1" dirty="0">
                <a:solidFill>
                  <a:srgbClr val="FF0000"/>
                </a:solidFill>
              </a:rPr>
              <a:t>2 lata od dnia zawarcia umowy</a:t>
            </a:r>
            <a:r>
              <a:rPr lang="pl-PL" dirty="0"/>
              <a:t>, ale później niż do dnia </a:t>
            </a:r>
            <a:r>
              <a:rPr lang="pl-PL" dirty="0" smtClean="0"/>
              <a:t> 31 </a:t>
            </a:r>
            <a:r>
              <a:rPr lang="pl-PL" dirty="0"/>
              <a:t>grudnia 2022 r.</a:t>
            </a:r>
          </a:p>
          <a:p>
            <a:pPr lvl="0" algn="just"/>
            <a:r>
              <a:rPr lang="pl-PL" dirty="0"/>
              <a:t>Złożenie wniosku o płatność maksymalnie 2 lata po dnu zawarcia umowy, ale później niż w dniu 31 grudnia 2022 r. – </a:t>
            </a:r>
            <a:r>
              <a:rPr lang="pl-PL" b="1" dirty="0">
                <a:solidFill>
                  <a:srgbClr val="FF0000"/>
                </a:solidFill>
              </a:rPr>
              <a:t>3 miesiące</a:t>
            </a:r>
            <a:r>
              <a:rPr lang="pl-PL" dirty="0"/>
              <a:t> oraz czas na uzupełnienie braków –</a:t>
            </a:r>
            <a:r>
              <a:rPr lang="pl-PL" b="1" dirty="0">
                <a:solidFill>
                  <a:srgbClr val="FF0000"/>
                </a:solidFill>
              </a:rPr>
              <a:t>14 dni</a:t>
            </a:r>
            <a:r>
              <a:rPr lang="pl-P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2603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 smtClean="0"/>
              <a:t>Kontakt</a:t>
            </a:r>
          </a:p>
          <a:p>
            <a:pPr marL="0" indent="0">
              <a:buNone/>
            </a:pPr>
            <a:r>
              <a:rPr lang="pl-PL" dirty="0" smtClean="0"/>
              <a:t>Tomasz Piłat 502 46 76 74</a:t>
            </a:r>
          </a:p>
          <a:p>
            <a:pPr marL="0" indent="0">
              <a:buNone/>
            </a:pPr>
            <a:r>
              <a:rPr lang="pl-PL" dirty="0" smtClean="0"/>
              <a:t>Iwona </a:t>
            </a:r>
            <a:r>
              <a:rPr lang="pl-PL" dirty="0" err="1" smtClean="0"/>
              <a:t>Hudź</a:t>
            </a:r>
            <a:r>
              <a:rPr lang="pl-PL" dirty="0" smtClean="0"/>
              <a:t> 503 16 96 33</a:t>
            </a:r>
          </a:p>
          <a:p>
            <a:pPr marL="0" indent="0">
              <a:buNone/>
            </a:pPr>
            <a:r>
              <a:rPr lang="pl-PL" dirty="0" smtClean="0"/>
              <a:t>Maciej Wąsik 508 70 12 37</a:t>
            </a:r>
          </a:p>
          <a:p>
            <a:pPr marL="0" indent="0">
              <a:buNone/>
            </a:pPr>
            <a:r>
              <a:rPr lang="pl-PL" dirty="0" smtClean="0"/>
              <a:t>Biura Barczewo 89 674 04 85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 smtClean="0"/>
              <a:t>Łajsy 	       89 527 06 25</a:t>
            </a:r>
          </a:p>
          <a:p>
            <a:pPr marL="0" indent="0" algn="ctr">
              <a:buNone/>
            </a:pPr>
            <a:endParaRPr lang="pl-PL" sz="4000" b="1" dirty="0" smtClean="0"/>
          </a:p>
          <a:p>
            <a:pPr marL="0" indent="0" algn="ctr">
              <a:buNone/>
            </a:pPr>
            <a:r>
              <a:rPr lang="pl-PL" sz="4300" b="1" dirty="0" smtClean="0"/>
              <a:t>Dziękujemy za uwagę.</a:t>
            </a:r>
          </a:p>
        </p:txBody>
      </p:sp>
    </p:spTree>
    <p:extLst>
      <p:ext uri="{BB962C8B-B14F-4D97-AF65-F5344CB8AC3E}">
        <p14:creationId xmlns:p14="http://schemas.microsoft.com/office/powerpoint/2010/main" val="48425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4" r="12864"/>
          <a:stretch/>
        </p:blipFill>
        <p:spPr bwMode="auto">
          <a:xfrm>
            <a:off x="158343" y="332656"/>
            <a:ext cx="8856984" cy="612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a 3"/>
          <p:cNvSpPr/>
          <p:nvPr/>
        </p:nvSpPr>
        <p:spPr>
          <a:xfrm>
            <a:off x="323528" y="3284984"/>
            <a:ext cx="2160240" cy="470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4586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92696"/>
            <a:ext cx="9148936" cy="536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a 3"/>
          <p:cNvSpPr/>
          <p:nvPr/>
        </p:nvSpPr>
        <p:spPr>
          <a:xfrm>
            <a:off x="2771800" y="980728"/>
            <a:ext cx="5472608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3275856" y="4831928"/>
            <a:ext cx="1944217" cy="6120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523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r="3072"/>
          <a:stretch/>
        </p:blipFill>
        <p:spPr bwMode="auto">
          <a:xfrm>
            <a:off x="221672" y="1124744"/>
            <a:ext cx="872836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a 3"/>
          <p:cNvSpPr/>
          <p:nvPr/>
        </p:nvSpPr>
        <p:spPr>
          <a:xfrm>
            <a:off x="6876256" y="4725144"/>
            <a:ext cx="122413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010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1"/>
          <a:stretch/>
        </p:blipFill>
        <p:spPr bwMode="auto">
          <a:xfrm>
            <a:off x="971600" y="66531"/>
            <a:ext cx="7128792" cy="671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56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 smtClean="0"/>
              <a:t>Podejmowanie działalności gospodarczej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Kto może składać wniosek:</a:t>
            </a:r>
          </a:p>
          <a:p>
            <a:pPr lvl="1"/>
            <a:r>
              <a:rPr lang="pl-PL" dirty="0"/>
              <a:t>osoba fizyczna, jeżeli: </a:t>
            </a:r>
          </a:p>
          <a:p>
            <a:pPr lvl="2" algn="just"/>
            <a:r>
              <a:rPr lang="pl-PL" dirty="0" smtClean="0"/>
              <a:t>jest </a:t>
            </a:r>
            <a:r>
              <a:rPr lang="pl-PL" dirty="0"/>
              <a:t>obywatelem państwa członkowskiego Unii Europejskiej, </a:t>
            </a:r>
          </a:p>
          <a:p>
            <a:pPr lvl="2" algn="just"/>
            <a:r>
              <a:rPr lang="pl-PL" dirty="0"/>
              <a:t>jest pełnoletnia, </a:t>
            </a:r>
          </a:p>
          <a:p>
            <a:pPr lvl="2" algn="just"/>
            <a:r>
              <a:rPr lang="pl-PL" b="1" dirty="0"/>
              <a:t>ma miejsce zamieszkania na obszarze wiejskim objętym Lokalną Strategią Rozwoju 2014-2020 LGD Południowa </a:t>
            </a:r>
            <a:r>
              <a:rPr lang="pl-PL" b="1" dirty="0" smtClean="0"/>
              <a:t>Warmia</a:t>
            </a:r>
          </a:p>
          <a:p>
            <a:pPr lvl="1" algn="just"/>
            <a:r>
              <a:rPr lang="pl-PL" b="1" dirty="0">
                <a:solidFill>
                  <a:srgbClr val="FF0000"/>
                </a:solidFill>
              </a:rPr>
              <a:t>której został nadany numer identyfikacyjny w trybie przepisów o krajowym systemie ewidencji producentów, ewidencji gospodarstw rolnych oraz ewidencji wniosków o przyznanie płatności</a:t>
            </a:r>
            <a:r>
              <a:rPr lang="pl-PL" b="1" dirty="0" smtClean="0">
                <a:solidFill>
                  <a:srgbClr val="FF0000"/>
                </a:solidFill>
              </a:rPr>
              <a:t>, (biuro terenowe ARiMR)</a:t>
            </a:r>
            <a:endParaRPr lang="pl-PL" b="1" dirty="0">
              <a:solidFill>
                <a:srgbClr val="FF0000"/>
              </a:solidFill>
            </a:endParaRPr>
          </a:p>
          <a:p>
            <a:pPr lvl="1"/>
            <a:endParaRPr lang="pl-PL" dirty="0"/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8727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/>
              <a:t>Podejmowanie działalności gospodarczej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1" algn="just"/>
            <a:r>
              <a:rPr lang="pl-PL" dirty="0"/>
              <a:t>która </a:t>
            </a:r>
            <a:r>
              <a:rPr lang="pl-PL" b="1" dirty="0"/>
              <a:t>nie podlega ubezpieczeniu społecznemu rolników</a:t>
            </a:r>
            <a:r>
              <a:rPr lang="pl-PL" dirty="0"/>
              <a:t> z mocy ustawy i w pełnym zakresie, chyba że podejmuje działalność gospodarczą określoną jako produkcja artykułów spożywczych lub produkcja napojów, </a:t>
            </a:r>
          </a:p>
          <a:p>
            <a:pPr lvl="1" algn="just"/>
            <a:r>
              <a:rPr lang="pl-PL" dirty="0"/>
              <a:t>która </a:t>
            </a:r>
            <a:r>
              <a:rPr lang="pl-PL" b="1" dirty="0"/>
              <a:t>w okresie 2 lat poprzedzających dzień złożenia wniosku o przyznanie tej pomocy nie wykonywał działalności gospodarczej</a:t>
            </a:r>
            <a:r>
              <a:rPr lang="pl-PL" dirty="0"/>
              <a:t>, do której stosuje się przepisy ustawy z dnia 2 lipca 2004 r. o swobodzie działalności gospodarczej, w szczególności nie był wpisany do Centralnej Ewidencji i Informacji o Działalności Gospodarczej</a:t>
            </a:r>
          </a:p>
          <a:p>
            <a:pPr lvl="1" algn="just"/>
            <a:r>
              <a:rPr lang="pl-PL" dirty="0"/>
              <a:t>której nie została mu dotychczas przyznana pomoc na operację w tym zakresie </a:t>
            </a:r>
          </a:p>
        </p:txBody>
      </p:sp>
    </p:spTree>
    <p:extLst>
      <p:ext uri="{BB962C8B-B14F-4D97-AF65-F5344CB8AC3E}">
        <p14:creationId xmlns:p14="http://schemas.microsoft.com/office/powerpoint/2010/main" val="169617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/>
              <a:t>Podejmowanie działalności gospodarczej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smtClean="0"/>
              <a:t>Preferowane grupy docelowe:</a:t>
            </a:r>
          </a:p>
          <a:p>
            <a:pPr lvl="1" algn="just"/>
            <a:r>
              <a:rPr lang="pl-PL" dirty="0"/>
              <a:t>osoby w wieku do 40 roku życia lub</a:t>
            </a:r>
          </a:p>
          <a:p>
            <a:pPr lvl="1" algn="just"/>
            <a:r>
              <a:rPr lang="pl-PL" dirty="0"/>
              <a:t>osoby w wieku powyżej 50 roku życia lub</a:t>
            </a:r>
          </a:p>
          <a:p>
            <a:pPr lvl="1" algn="just"/>
            <a:r>
              <a:rPr lang="pl-PL" dirty="0"/>
              <a:t>kobiety lub</a:t>
            </a:r>
          </a:p>
          <a:p>
            <a:pPr lvl="1" algn="just"/>
            <a:r>
              <a:rPr lang="pl-PL" dirty="0"/>
              <a:t>osoby z orzeczona </a:t>
            </a:r>
            <a:r>
              <a:rPr lang="pl-PL" dirty="0" smtClean="0"/>
              <a:t>niepełnosprawnością</a:t>
            </a:r>
          </a:p>
          <a:p>
            <a:pPr algn="just"/>
            <a:r>
              <a:rPr lang="pl-PL" dirty="0" smtClean="0"/>
              <a:t>Jeżeli ktoś nie mieści się w tej definicji dalej ma szansę otrzymać dofinansowanie!</a:t>
            </a:r>
          </a:p>
        </p:txBody>
      </p:sp>
    </p:spTree>
    <p:extLst>
      <p:ext uri="{BB962C8B-B14F-4D97-AF65-F5344CB8AC3E}">
        <p14:creationId xmlns:p14="http://schemas.microsoft.com/office/powerpoint/2010/main" val="270278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1490</Words>
  <Application>Microsoft Office PowerPoint</Application>
  <PresentationFormat>Pokaz na ekranie (4:3)</PresentationFormat>
  <Paragraphs>155</Paragraphs>
  <Slides>28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0" baseType="lpstr">
      <vt:lpstr>Motyw pakietu Office</vt:lpstr>
      <vt:lpstr>CorelDRAW.Graphic.14</vt:lpstr>
      <vt:lpstr>Spotkanie informacyjno –szkoleniowe  Barczewo, Biskupiec, Gietrzwałd, Kolno, Olsztynek, Pasym, Purda, Stawiguda</vt:lpstr>
      <vt:lpstr>Jakie działania? Kiedy konkurs?</vt:lpstr>
      <vt:lpstr>Prezentacja programu PowerPoint</vt:lpstr>
      <vt:lpstr>Prezentacja programu PowerPoint</vt:lpstr>
      <vt:lpstr>Prezentacja programu PowerPoint</vt:lpstr>
      <vt:lpstr>Prezentacja programu PowerPoint</vt:lpstr>
      <vt:lpstr>Podejmowanie działalności gospodarczej</vt:lpstr>
      <vt:lpstr>Podejmowanie działalności gospodarczej</vt:lpstr>
      <vt:lpstr>Podejmowanie działalności gospodarczej</vt:lpstr>
      <vt:lpstr>Podejmowanie działalności gospodarczej</vt:lpstr>
      <vt:lpstr>Podejmowanie działalności gospodarczej</vt:lpstr>
      <vt:lpstr>Podejmowanie działalności gospodarczej</vt:lpstr>
      <vt:lpstr>Podejmowanie działalności gospodarczej</vt:lpstr>
      <vt:lpstr>Podejmowanie działalności gospodarczej</vt:lpstr>
      <vt:lpstr>Podejmowanie działalności gospodarczej</vt:lpstr>
      <vt:lpstr>Rozwój działalności gospodarczej</vt:lpstr>
      <vt:lpstr>Rozwój działalności gospodarczej</vt:lpstr>
      <vt:lpstr>Rozwój działalności gospodarczej</vt:lpstr>
      <vt:lpstr>Rozwój działalności gospodarczej</vt:lpstr>
      <vt:lpstr>Rozwój działalności gospodarczej</vt:lpstr>
      <vt:lpstr>Rozwój działalności gospodarczej</vt:lpstr>
      <vt:lpstr>Rozwój działalności gospodarczej</vt:lpstr>
      <vt:lpstr>Rozwój działalności gospodarczej</vt:lpstr>
      <vt:lpstr>Rozwój działalności gospodarczej</vt:lpstr>
      <vt:lpstr>Rozwój działalności gospodarczej</vt:lpstr>
      <vt:lpstr>Rozwój działalności gospodarczej</vt:lpstr>
      <vt:lpstr>Terminy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Spotkanie szkoleniowo-informacyjne</dc:title>
  <dc:creator>Wąsik Maciej</dc:creator>
  <cp:lastModifiedBy>Wąsik Maciej</cp:lastModifiedBy>
  <cp:revision>30</cp:revision>
  <cp:lastPrinted>2016-11-08T10:25:37Z</cp:lastPrinted>
  <dcterms:created xsi:type="dcterms:W3CDTF">2016-11-07T11:39:25Z</dcterms:created>
  <dcterms:modified xsi:type="dcterms:W3CDTF">2016-11-29T09:42:40Z</dcterms:modified>
</cp:coreProperties>
</file>